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16"/>
  </p:notesMasterIdLst>
  <p:sldIdLst>
    <p:sldId id="268" r:id="rId2"/>
    <p:sldId id="269" r:id="rId3"/>
    <p:sldId id="270" r:id="rId4"/>
    <p:sldId id="271" r:id="rId5"/>
    <p:sldId id="272" r:id="rId6"/>
    <p:sldId id="275" r:id="rId7"/>
    <p:sldId id="273" r:id="rId8"/>
    <p:sldId id="276" r:id="rId9"/>
    <p:sldId id="274" r:id="rId10"/>
    <p:sldId id="277" r:id="rId11"/>
    <p:sldId id="278" r:id="rId12"/>
    <p:sldId id="279" r:id="rId13"/>
    <p:sldId id="280" r:id="rId14"/>
    <p:sldId id="282" r:id="rId1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162F16BD-13AC-41DB-910D-FE8DB31EB3A4}" type="datetimeFigureOut">
              <a:rPr lang="en-US" smtClean="0"/>
              <a:t>5/7/2020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7B6ECE0-9AC2-4824-82DD-9D3339ADBFC1}" type="slidenum">
              <a:rPr lang="en-US" smtClean="0"/>
              <a:t>‹#›</a:t>
            </a:fld>
            <a:endParaRPr lang="en-US"/>
          </a:p>
        </p:txBody>
      </p:sp>
    </p:spTree>
    <p:extLst>
      <p:ext uri="{BB962C8B-B14F-4D97-AF65-F5344CB8AC3E}">
        <p14:creationId xmlns:p14="http://schemas.microsoft.com/office/powerpoint/2010/main" val="2988774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4AF466F-BDA4-4F18-9C7B-FF0A9A1B0E80}" type="datetime1">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6E2D2B3B-882E-40F3-A32F-6DD516915044}"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B955F9-81EA-47C5-8059-9E5C2B437C70}" type="datetime1">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A9A7CB-BEE6-4F99-898E-913F06E8E125}" type="datetime1">
              <a:rPr lang="en-US" smtClean="0"/>
              <a:pPr/>
              <a:t>5/7/2020</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0D295D-4A77-4DEB-B04C-9F4282A8BC04}" type="datetime1">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DF226C0-9885-4BA9-BBFA-A52CBFEBB775}" type="datetime1">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EE1B38-C5EB-4D66-9137-0AFE9CDEDE8F}" type="datetime1">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27B613C-1AD7-49D3-885D-F654C5CDBAA6}" type="datetime1">
              <a:rPr lang="en-US" smtClean="0"/>
              <a:pPr/>
              <a:t>5/7/2020</a:t>
            </a:fld>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27B613C-1AD7-49D3-885D-F654C5CDBAA6}" type="datetime1">
              <a:rPr lang="en-US" smtClean="0"/>
              <a:pPr/>
              <a:t>5/7/2020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E2D2B3B-882E-40F3-A32F-6DD516915044}"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Opinion</a:t>
            </a:r>
            <a:endParaRPr lang="en-US" dirty="0"/>
          </a:p>
        </p:txBody>
      </p:sp>
      <p:sp>
        <p:nvSpPr>
          <p:cNvPr id="3" name="Content Placeholder 2"/>
          <p:cNvSpPr>
            <a:spLocks noGrp="1"/>
          </p:cNvSpPr>
          <p:nvPr>
            <p:ph idx="1"/>
          </p:nvPr>
        </p:nvSpPr>
        <p:spPr/>
        <p:txBody>
          <a:bodyPr/>
          <a:lstStyle/>
          <a:p>
            <a:pPr marL="1121879" marR="1136233" lvl="0" indent="0" algn="ctr">
              <a:lnSpc>
                <a:spcPts val="2610"/>
              </a:lnSpc>
              <a:spcBef>
                <a:spcPts val="0"/>
              </a:spcBef>
              <a:buClrTx/>
              <a:buNone/>
            </a:pPr>
            <a:endParaRPr lang="en-US" sz="2700" spc="172" dirty="0" smtClean="0">
              <a:solidFill>
                <a:srgbClr val="464646"/>
              </a:solidFill>
              <a:latin typeface="Times New Roman"/>
              <a:cs typeface="Times New Roman"/>
            </a:endParaRPr>
          </a:p>
          <a:p>
            <a:pPr marL="1121879" marR="1136233" lvl="0" indent="0" algn="ctr">
              <a:lnSpc>
                <a:spcPts val="2610"/>
              </a:lnSpc>
              <a:spcBef>
                <a:spcPts val="0"/>
              </a:spcBef>
              <a:buClrTx/>
              <a:buNone/>
            </a:pPr>
            <a:endParaRPr lang="en-US" sz="2700" spc="172" dirty="0">
              <a:solidFill>
                <a:srgbClr val="464646"/>
              </a:solidFill>
              <a:latin typeface="Times New Roman"/>
              <a:cs typeface="Times New Roman"/>
            </a:endParaRPr>
          </a:p>
          <a:p>
            <a:pPr marL="1121879" marR="1136233" lvl="0" indent="0" algn="ctr">
              <a:lnSpc>
                <a:spcPts val="2610"/>
              </a:lnSpc>
              <a:spcBef>
                <a:spcPts val="0"/>
              </a:spcBef>
              <a:buClrTx/>
              <a:buNone/>
            </a:pPr>
            <a:endParaRPr lang="en-US" sz="2700" spc="172" dirty="0" smtClean="0">
              <a:solidFill>
                <a:srgbClr val="464646"/>
              </a:solidFill>
              <a:latin typeface="Times New Roman"/>
              <a:cs typeface="Times New Roman"/>
            </a:endParaRPr>
          </a:p>
          <a:p>
            <a:pPr marL="1121879" marR="1136233" lvl="0" indent="0" algn="ctr">
              <a:lnSpc>
                <a:spcPts val="2610"/>
              </a:lnSpc>
              <a:spcBef>
                <a:spcPts val="0"/>
              </a:spcBef>
              <a:buClrTx/>
              <a:buNone/>
            </a:pPr>
            <a:endParaRPr lang="en-US" sz="2700" spc="172" dirty="0">
              <a:solidFill>
                <a:srgbClr val="464646"/>
              </a:solidFill>
              <a:latin typeface="Times New Roman"/>
              <a:cs typeface="Times New Roman"/>
            </a:endParaRPr>
          </a:p>
          <a:p>
            <a:pPr marL="1121879" marR="1136233" lvl="0" indent="0" algn="ctr">
              <a:lnSpc>
                <a:spcPts val="2610"/>
              </a:lnSpc>
              <a:spcBef>
                <a:spcPts val="0"/>
              </a:spcBef>
              <a:buClrTx/>
              <a:buNone/>
            </a:pPr>
            <a:r>
              <a:rPr lang="en-US" sz="2700" spc="172" dirty="0" smtClean="0">
                <a:solidFill>
                  <a:srgbClr val="464646"/>
                </a:solidFill>
                <a:latin typeface="Times New Roman"/>
                <a:cs typeface="Times New Roman"/>
              </a:rPr>
              <a:t>Dr</a:t>
            </a:r>
            <a:r>
              <a:rPr lang="en-US" sz="2700" spc="172" dirty="0">
                <a:solidFill>
                  <a:srgbClr val="464646"/>
                </a:solidFill>
                <a:latin typeface="Times New Roman"/>
                <a:cs typeface="Times New Roman"/>
              </a:rPr>
              <a:t>. Nabila </a:t>
            </a:r>
            <a:r>
              <a:rPr lang="en-US" sz="2700" spc="172" dirty="0" err="1">
                <a:solidFill>
                  <a:srgbClr val="464646"/>
                </a:solidFill>
                <a:latin typeface="Times New Roman"/>
                <a:cs typeface="Times New Roman"/>
              </a:rPr>
              <a:t>Ajmal</a:t>
            </a:r>
            <a:endParaRPr lang="en-US" sz="2700" dirty="0">
              <a:solidFill>
                <a:prstClr val="black"/>
              </a:solidFill>
              <a:latin typeface="Times New Roman"/>
              <a:cs typeface="Times New Roman"/>
            </a:endParaRPr>
          </a:p>
          <a:p>
            <a:pPr marL="195702" marR="212764" lvl="0" indent="0" algn="ctr">
              <a:lnSpc>
                <a:spcPts val="2069"/>
              </a:lnSpc>
              <a:spcBef>
                <a:spcPts val="472"/>
              </a:spcBef>
              <a:buClrTx/>
              <a:buNone/>
            </a:pPr>
            <a:r>
              <a:rPr lang="en-US" sz="1800" spc="66" dirty="0" err="1">
                <a:solidFill>
                  <a:srgbClr val="464646"/>
                </a:solidFill>
                <a:latin typeface="Times New Roman"/>
                <a:cs typeface="Times New Roman"/>
              </a:rPr>
              <a:t>Ph.D</a:t>
            </a:r>
            <a:r>
              <a:rPr lang="en-US" sz="1800" spc="66" dirty="0">
                <a:solidFill>
                  <a:srgbClr val="464646"/>
                </a:solidFill>
                <a:latin typeface="Times New Roman"/>
                <a:cs typeface="Times New Roman"/>
              </a:rPr>
              <a:t> (Political Science) </a:t>
            </a:r>
            <a:endParaRPr lang="en-US" sz="1800" dirty="0">
              <a:solidFill>
                <a:prstClr val="black"/>
              </a:solidFill>
              <a:latin typeface="Times New Roman"/>
              <a:cs typeface="Times New Roman"/>
            </a:endParaRPr>
          </a:p>
          <a:p>
            <a:pPr marL="195702" marR="212764" lvl="0" indent="0" algn="ctr">
              <a:lnSpc>
                <a:spcPts val="2069"/>
              </a:lnSpc>
              <a:spcBef>
                <a:spcPts val="488"/>
              </a:spcBef>
              <a:buClrTx/>
              <a:buNone/>
            </a:pPr>
            <a:r>
              <a:rPr lang="en-US" sz="1800" spc="144" dirty="0">
                <a:solidFill>
                  <a:srgbClr val="464646"/>
                </a:solidFill>
                <a:latin typeface="Times New Roman"/>
                <a:cs typeface="Times New Roman"/>
              </a:rPr>
              <a:t>Assistant Professor,</a:t>
            </a:r>
            <a:endParaRPr lang="en-US" sz="1800" dirty="0">
              <a:solidFill>
                <a:prstClr val="black"/>
              </a:solidFill>
              <a:latin typeface="Times New Roman"/>
              <a:cs typeface="Times New Roman"/>
            </a:endParaRPr>
          </a:p>
          <a:p>
            <a:pPr marL="0" lvl="0" indent="0" algn="ctr">
              <a:lnSpc>
                <a:spcPct val="95825"/>
              </a:lnSpc>
              <a:spcBef>
                <a:spcPts val="503"/>
              </a:spcBef>
              <a:buClrTx/>
              <a:buNone/>
            </a:pPr>
            <a:r>
              <a:rPr lang="en-US" sz="1800" spc="139" dirty="0">
                <a:solidFill>
                  <a:srgbClr val="464646"/>
                </a:solidFill>
                <a:latin typeface="Times New Roman"/>
                <a:cs typeface="Times New Roman"/>
              </a:rPr>
              <a:t>Government College for Women University Lahore </a:t>
            </a:r>
          </a:p>
          <a:p>
            <a:pPr marL="0" lvl="0" indent="0" algn="ctr">
              <a:lnSpc>
                <a:spcPct val="95825"/>
              </a:lnSpc>
              <a:spcBef>
                <a:spcPts val="503"/>
              </a:spcBef>
              <a:buClrTx/>
              <a:buNone/>
            </a:pPr>
            <a:r>
              <a:rPr lang="en-US" sz="1800" spc="139" dirty="0">
                <a:solidFill>
                  <a:srgbClr val="464646"/>
                </a:solidFill>
                <a:latin typeface="Times New Roman"/>
                <a:cs typeface="Times New Roman"/>
              </a:rPr>
              <a:t>Pakistan</a:t>
            </a:r>
            <a:endParaRPr lang="en-US" sz="1800" dirty="0">
              <a:solidFill>
                <a:prstClr val="black"/>
              </a:solidFill>
              <a:latin typeface="Times New Roman"/>
              <a:cs typeface="Times New Roman"/>
            </a:endParaRPr>
          </a:p>
          <a:p>
            <a:endParaRPr lang="en-US" dirty="0"/>
          </a:p>
        </p:txBody>
      </p:sp>
    </p:spTree>
    <p:extLst>
      <p:ext uri="{BB962C8B-B14F-4D97-AF65-F5344CB8AC3E}">
        <p14:creationId xmlns:p14="http://schemas.microsoft.com/office/powerpoint/2010/main" val="137247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3400"/>
            <a:ext cx="8839200" cy="5592763"/>
          </a:xfrm>
        </p:spPr>
        <p:txBody>
          <a:bodyPr>
            <a:normAutofit fontScale="92500"/>
          </a:bodyPr>
          <a:lstStyle/>
          <a:p>
            <a:pPr algn="just"/>
            <a:r>
              <a:rPr lang="en-US" b="1" dirty="0" smtClean="0">
                <a:latin typeface="Times New Roman" pitchFamily="18" charset="0"/>
                <a:cs typeface="Times New Roman" pitchFamily="18" charset="0"/>
              </a:rPr>
              <a:t>Educational </a:t>
            </a:r>
            <a:r>
              <a:rPr lang="en-US" b="1" dirty="0">
                <a:latin typeface="Times New Roman" pitchFamily="18" charset="0"/>
                <a:cs typeface="Times New Roman" pitchFamily="18" charset="0"/>
              </a:rPr>
              <a:t>institutions:</a:t>
            </a:r>
            <a:r>
              <a:rPr lang="en-US" dirty="0">
                <a:latin typeface="Times New Roman" pitchFamily="18" charset="0"/>
                <a:cs typeface="Times New Roman" pitchFamily="18" charset="0"/>
              </a:rPr>
              <a:t> when a child grows up and goes to the </a:t>
            </a:r>
            <a:r>
              <a:rPr lang="en-US" dirty="0" smtClean="0">
                <a:latin typeface="Times New Roman" pitchFamily="18" charset="0"/>
                <a:cs typeface="Times New Roman" pitchFamily="18" charset="0"/>
              </a:rPr>
              <a:t>school, his </a:t>
            </a:r>
            <a:r>
              <a:rPr lang="en-US" dirty="0">
                <a:latin typeface="Times New Roman" pitchFamily="18" charset="0"/>
                <a:cs typeface="Times New Roman" pitchFamily="18" charset="0"/>
              </a:rPr>
              <a:t>thinking capacity is widened &amp; he learns the value of discipline</a:t>
            </a:r>
            <a:r>
              <a:rPr lang="en-US" dirty="0" smtClean="0">
                <a:latin typeface="Times New Roman" pitchFamily="18" charset="0"/>
                <a:cs typeface="Times New Roman" pitchFamily="18" charset="0"/>
              </a:rPr>
              <a:t>.  In </a:t>
            </a:r>
            <a:r>
              <a:rPr lang="en-US" dirty="0">
                <a:latin typeface="Times New Roman" pitchFamily="18" charset="0"/>
                <a:cs typeface="Times New Roman" pitchFamily="18" charset="0"/>
              </a:rPr>
              <a:t>educational institutions a person comes into contact with a wide variety of people in his formatting years.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 value oriented education inculcated in the student the spirit of discipline. </a:t>
            </a:r>
            <a:r>
              <a:rPr lang="en-US" dirty="0" smtClean="0">
                <a:latin typeface="Times New Roman" pitchFamily="18" charset="0"/>
                <a:cs typeface="Times New Roman" pitchFamily="18" charset="0"/>
              </a:rPr>
              <a:t>Discussion </a:t>
            </a:r>
            <a:r>
              <a:rPr lang="en-US" dirty="0">
                <a:latin typeface="Times New Roman" pitchFamily="18" charset="0"/>
                <a:cs typeface="Times New Roman" pitchFamily="18" charset="0"/>
              </a:rPr>
              <a:t>, debates, meetings and seminars conducted in the school </a:t>
            </a:r>
            <a:r>
              <a:rPr lang="en-US" dirty="0" err="1">
                <a:latin typeface="Times New Roman" pitchFamily="18" charset="0"/>
                <a:cs typeface="Times New Roman" pitchFamily="18" charset="0"/>
              </a:rPr>
              <a:t>mould</a:t>
            </a:r>
            <a:r>
              <a:rPr lang="en-US" dirty="0">
                <a:latin typeface="Times New Roman" pitchFamily="18" charset="0"/>
                <a:cs typeface="Times New Roman" pitchFamily="18" charset="0"/>
              </a:rPr>
              <a:t> the opinion of a person in an effective manner.</a:t>
            </a:r>
          </a:p>
          <a:p>
            <a:pPr algn="just"/>
            <a:r>
              <a:rPr lang="en-US" b="1" dirty="0" smtClean="0">
                <a:latin typeface="Times New Roman" pitchFamily="18" charset="0"/>
                <a:cs typeface="Times New Roman" pitchFamily="18" charset="0"/>
              </a:rPr>
              <a:t>Religion </a:t>
            </a:r>
            <a:r>
              <a:rPr lang="en-US" b="1" dirty="0">
                <a:latin typeface="Times New Roman" pitchFamily="18" charset="0"/>
                <a:cs typeface="Times New Roman" pitchFamily="18" charset="0"/>
              </a:rPr>
              <a:t>and cultural association </a:t>
            </a:r>
            <a:r>
              <a:rPr lang="en-US" dirty="0">
                <a:latin typeface="Times New Roman" pitchFamily="18" charset="0"/>
                <a:cs typeface="Times New Roman" pitchFamily="18" charset="0"/>
              </a:rPr>
              <a:t>: it has played important role in the formation of a public opinion.  </a:t>
            </a:r>
            <a:r>
              <a:rPr lang="en-US" dirty="0" smtClean="0">
                <a:latin typeface="Times New Roman" pitchFamily="18" charset="0"/>
                <a:cs typeface="Times New Roman" pitchFamily="18" charset="0"/>
              </a:rPr>
              <a:t>Religion </a:t>
            </a:r>
            <a:r>
              <a:rPr lang="en-US" dirty="0">
                <a:latin typeface="Times New Roman" pitchFamily="18" charset="0"/>
                <a:cs typeface="Times New Roman" pitchFamily="18" charset="0"/>
              </a:rPr>
              <a:t>faith, cultural homogeneity, family traditions, economic interest and </a:t>
            </a:r>
            <a:r>
              <a:rPr lang="en-US" dirty="0" smtClean="0">
                <a:latin typeface="Times New Roman" pitchFamily="18" charset="0"/>
                <a:cs typeface="Times New Roman" pitchFamily="18" charset="0"/>
              </a:rPr>
              <a:t>etc., </a:t>
            </a:r>
            <a:r>
              <a:rPr lang="en-US" dirty="0">
                <a:latin typeface="Times New Roman" pitchFamily="18" charset="0"/>
                <a:cs typeface="Times New Roman" pitchFamily="18" charset="0"/>
              </a:rPr>
              <a:t>always influence the public opinion in the society. </a:t>
            </a:r>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Library </a:t>
            </a:r>
            <a:r>
              <a:rPr lang="en-US" b="1" dirty="0" smtClean="0">
                <a:latin typeface="Times New Roman" pitchFamily="18" charset="0"/>
                <a:cs typeface="Times New Roman" pitchFamily="18" charset="0"/>
              </a:rPr>
              <a:t>and Books :</a:t>
            </a:r>
            <a:r>
              <a:rPr lang="en-US" dirty="0" smtClean="0">
                <a:latin typeface="Times New Roman" pitchFamily="18" charset="0"/>
                <a:cs typeface="Times New Roman" pitchFamily="18" charset="0"/>
              </a:rPr>
              <a:t> Libraries </a:t>
            </a:r>
            <a:r>
              <a:rPr lang="en-US" dirty="0">
                <a:latin typeface="Times New Roman" pitchFamily="18" charset="0"/>
                <a:cs typeface="Times New Roman" pitchFamily="18" charset="0"/>
              </a:rPr>
              <a:t>are the treasury of knowledge. Because of the use of libraries and literature a person acquired with so many important issues which are related to the government.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Library does not contain only newspapers but also contains certain periodical literature like journals, books, magazine, weeklies, reports, research papers and </a:t>
            </a:r>
            <a:r>
              <a:rPr lang="en-US" dirty="0" smtClean="0">
                <a:latin typeface="Times New Roman" pitchFamily="18" charset="0"/>
                <a:cs typeface="Times New Roman" pitchFamily="18" charset="0"/>
              </a:rPr>
              <a:t>etc.</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73180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Continue…………..</a:t>
            </a:r>
            <a:endParaRPr lang="en-US" dirty="0"/>
          </a:p>
        </p:txBody>
      </p:sp>
      <p:sp>
        <p:nvSpPr>
          <p:cNvPr id="4" name="Content Placeholder 3"/>
          <p:cNvSpPr>
            <a:spLocks noGrp="1"/>
          </p:cNvSpPr>
          <p:nvPr>
            <p:ph idx="1"/>
          </p:nvPr>
        </p:nvSpPr>
        <p:spPr/>
        <p:txBody>
          <a:bodyPr>
            <a:normAutofit/>
          </a:bodyPr>
          <a:lstStyle/>
          <a:p>
            <a:pPr algn="just"/>
            <a:r>
              <a:rPr lang="en-US" b="1" dirty="0" smtClean="0"/>
              <a:t> </a:t>
            </a:r>
            <a:r>
              <a:rPr lang="en-US" b="1" dirty="0">
                <a:latin typeface="Times New Roman" pitchFamily="18" charset="0"/>
                <a:cs typeface="Times New Roman" pitchFamily="18" charset="0"/>
              </a:rPr>
              <a:t>Pressure Groups:</a:t>
            </a:r>
            <a:r>
              <a:rPr lang="en-US" dirty="0">
                <a:latin typeface="Times New Roman" pitchFamily="18" charset="0"/>
                <a:cs typeface="Times New Roman" pitchFamily="18" charset="0"/>
              </a:rPr>
              <a:t> these groups do not belong to any political parties. But they are formed with the view to protect the interest of any particular community. </a:t>
            </a:r>
            <a:r>
              <a:rPr lang="en-US" dirty="0" smtClean="0">
                <a:latin typeface="Times New Roman" pitchFamily="18" charset="0"/>
                <a:cs typeface="Times New Roman" pitchFamily="18" charset="0"/>
              </a:rPr>
              <a:t>Example</a:t>
            </a:r>
            <a:r>
              <a:rPr lang="en-US" dirty="0">
                <a:latin typeface="Times New Roman" pitchFamily="18" charset="0"/>
                <a:cs typeface="Times New Roman" pitchFamily="18" charset="0"/>
              </a:rPr>
              <a:t>: Students, Doctors, Lawyers, Teachers, worker Union, students association and etc. </a:t>
            </a:r>
          </a:p>
          <a:p>
            <a:pPr algn="just"/>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Political Party:</a:t>
            </a:r>
            <a:r>
              <a:rPr lang="en-US" dirty="0">
                <a:latin typeface="Times New Roman" pitchFamily="18" charset="0"/>
                <a:cs typeface="Times New Roman" pitchFamily="18" charset="0"/>
              </a:rPr>
              <a:t> it plays imp role in democracy. It is very active &amp; is in close contact with the masses. Political party which is in power always defends the policies undertaken by them while opposite parties always criticize the policies of the ruling government. Both educate the public helps in the formation of a concrete public opinion. </a:t>
            </a:r>
          </a:p>
          <a:p>
            <a:endParaRPr lang="en-US" dirty="0"/>
          </a:p>
        </p:txBody>
      </p:sp>
    </p:spTree>
    <p:extLst>
      <p:ext uri="{BB962C8B-B14F-4D97-AF65-F5344CB8AC3E}">
        <p14:creationId xmlns:p14="http://schemas.microsoft.com/office/powerpoint/2010/main" val="2746297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Continued………….</a:t>
            </a:r>
            <a:endParaRPr lang="en-US" dirty="0"/>
          </a:p>
        </p:txBody>
      </p:sp>
      <p:sp>
        <p:nvSpPr>
          <p:cNvPr id="4" name="Content Placeholder 3"/>
          <p:cNvSpPr>
            <a:spLocks noGrp="1"/>
          </p:cNvSpPr>
          <p:nvPr>
            <p:ph idx="1"/>
          </p:nvPr>
        </p:nvSpPr>
        <p:spPr/>
        <p:txBody>
          <a:bodyPr>
            <a:normAutofit/>
          </a:bodyPr>
          <a:lstStyle/>
          <a:p>
            <a:pPr algn="just"/>
            <a:r>
              <a:rPr lang="en-US" sz="2800" b="1" dirty="0" err="1" smtClean="0">
                <a:latin typeface="Times New Roman" pitchFamily="18" charset="0"/>
                <a:cs typeface="Times New Roman" pitchFamily="18" charset="0"/>
              </a:rPr>
              <a:t>Press,The</a:t>
            </a:r>
            <a:r>
              <a:rPr lang="en-US" sz="2800" b="1" dirty="0" smtClean="0">
                <a:latin typeface="Times New Roman" pitchFamily="18" charset="0"/>
                <a:cs typeface="Times New Roman" pitchFamily="18" charset="0"/>
              </a:rPr>
              <a:t> print Media: </a:t>
            </a:r>
            <a:r>
              <a:rPr lang="en-US" sz="2800" dirty="0">
                <a:latin typeface="Times New Roman" pitchFamily="18" charset="0"/>
                <a:cs typeface="Times New Roman" pitchFamily="18" charset="0"/>
              </a:rPr>
              <a:t>the press is known as the fourth pillar of the democracy. It is the most useful and cheap instrument for molding public opinion. It provides news and information to the subjects on matters of national and international importance. It publishes daily news which provides update information of the world. It acts as organ of expression of public opinion and also the molder of public opinion</a:t>
            </a:r>
            <a:r>
              <a:rPr lang="en-US" sz="2800" dirty="0" smtClean="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2408284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Electronic  </a:t>
            </a:r>
            <a:r>
              <a:rPr lang="en-US" dirty="0">
                <a:latin typeface="Times New Roman" pitchFamily="18" charset="0"/>
                <a:cs typeface="Times New Roman" pitchFamily="18" charset="0"/>
              </a:rPr>
              <a:t>Media. </a:t>
            </a:r>
            <a:r>
              <a:rPr lang="en-US" dirty="0" smtClean="0">
                <a:latin typeface="Times New Roman" pitchFamily="18" charset="0"/>
                <a:cs typeface="Times New Roman" pitchFamily="18" charset="0"/>
              </a:rPr>
              <a:t> It is a very effective mode of formulating and expressing public opinion i.e.</a:t>
            </a:r>
          </a:p>
          <a:p>
            <a:r>
              <a:rPr lang="en-US" dirty="0" smtClean="0">
                <a:latin typeface="Times New Roman" pitchFamily="18" charset="0"/>
                <a:cs typeface="Times New Roman" pitchFamily="18" charset="0"/>
              </a:rPr>
              <a:t>Radio </a:t>
            </a:r>
          </a:p>
          <a:p>
            <a:r>
              <a:rPr lang="en-US" dirty="0" smtClean="0">
                <a:latin typeface="Times New Roman" pitchFamily="18" charset="0"/>
                <a:cs typeface="Times New Roman" pitchFamily="18" charset="0"/>
              </a:rPr>
              <a:t>TV </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Social Media</a:t>
            </a:r>
          </a:p>
          <a:p>
            <a:pPr marL="114300" indent="0">
              <a:buNone/>
            </a:pPr>
            <a:endParaRPr lang="en-US" dirty="0">
              <a:latin typeface="Times New Roman" pitchFamily="18" charset="0"/>
              <a:cs typeface="Times New Roman" pitchFamily="18" charset="0"/>
            </a:endParaRPr>
          </a:p>
          <a:p>
            <a:pPr marL="114300" indent="0">
              <a:buNone/>
            </a:pP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612612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marL="114300" indent="0">
              <a:buNone/>
            </a:pPr>
            <a:endParaRPr lang="en-US" dirty="0"/>
          </a:p>
          <a:p>
            <a:r>
              <a:rPr lang="en-US" b="1" dirty="0" smtClean="0">
                <a:latin typeface="Times New Roman" pitchFamily="18" charset="0"/>
                <a:cs typeface="Times New Roman" pitchFamily="18" charset="0"/>
              </a:rPr>
              <a:t>Legislative proceedings.</a:t>
            </a:r>
            <a:endParaRPr lang="en-US" b="1" dirty="0">
              <a:latin typeface="Times New Roman" pitchFamily="18" charset="0"/>
              <a:cs typeface="Times New Roman" pitchFamily="18" charset="0"/>
            </a:endParaRPr>
          </a:p>
          <a:p>
            <a:r>
              <a:rPr lang="en-US" dirty="0" smtClean="0"/>
              <a:t>Reports of the legislative proceedings published in daily</a:t>
            </a:r>
          </a:p>
          <a:p>
            <a:r>
              <a:rPr lang="en-US" dirty="0"/>
              <a:t> </a:t>
            </a:r>
            <a:r>
              <a:rPr lang="en-US" dirty="0" smtClean="0"/>
              <a:t>an important source of  news papers</a:t>
            </a:r>
          </a:p>
          <a:p>
            <a:r>
              <a:rPr lang="en-US" dirty="0" smtClean="0"/>
              <a:t>Members enjoy maximum  freedom of expression</a:t>
            </a:r>
            <a:endParaRPr lang="en-US" dirty="0"/>
          </a:p>
        </p:txBody>
      </p:sp>
    </p:spTree>
    <p:extLst>
      <p:ext uri="{BB962C8B-B14F-4D97-AF65-F5344CB8AC3E}">
        <p14:creationId xmlns:p14="http://schemas.microsoft.com/office/powerpoint/2010/main" val="207529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It assumes an important place in the  democratic legal system s all governmental policies are shaped  by the opinion of the people.</a:t>
            </a:r>
          </a:p>
          <a:p>
            <a:r>
              <a:rPr lang="en-US" dirty="0" smtClean="0">
                <a:latin typeface="Times New Roman" pitchFamily="18" charset="0"/>
                <a:cs typeface="Times New Roman" pitchFamily="18" charset="0"/>
              </a:rPr>
              <a:t>Public </a:t>
            </a:r>
            <a:r>
              <a:rPr lang="en-US" dirty="0">
                <a:latin typeface="Times New Roman" pitchFamily="18" charset="0"/>
                <a:cs typeface="Times New Roman" pitchFamily="18" charset="0"/>
              </a:rPr>
              <a:t>opinion plays imp  role in the </a:t>
            </a:r>
            <a:r>
              <a:rPr lang="en-US" dirty="0" smtClean="0">
                <a:latin typeface="Times New Roman" pitchFamily="18" charset="0"/>
                <a:cs typeface="Times New Roman" pitchFamily="18" charset="0"/>
              </a:rPr>
              <a:t>legitimacy of </a:t>
            </a:r>
            <a:r>
              <a:rPr lang="en-US" dirty="0">
                <a:latin typeface="Times New Roman" pitchFamily="18" charset="0"/>
                <a:cs typeface="Times New Roman" pitchFamily="18" charset="0"/>
              </a:rPr>
              <a:t>the government. </a:t>
            </a:r>
            <a:r>
              <a:rPr lang="en-US" dirty="0" smtClean="0">
                <a:latin typeface="Times New Roman" pitchFamily="18" charset="0"/>
                <a:cs typeface="Times New Roman" pitchFamily="18" charset="0"/>
              </a:rPr>
              <a:t>Government has </a:t>
            </a:r>
            <a:r>
              <a:rPr lang="en-US" dirty="0">
                <a:latin typeface="Times New Roman" pitchFamily="18" charset="0"/>
                <a:cs typeface="Times New Roman" pitchFamily="18" charset="0"/>
              </a:rPr>
              <a:t>to </a:t>
            </a:r>
            <a:r>
              <a:rPr lang="en-US" dirty="0" smtClean="0">
                <a:latin typeface="Times New Roman" pitchFamily="18" charset="0"/>
                <a:cs typeface="Times New Roman" pitchFamily="18" charset="0"/>
              </a:rPr>
              <a:t>make policies </a:t>
            </a:r>
            <a:r>
              <a:rPr lang="en-US" dirty="0">
                <a:latin typeface="Times New Roman" pitchFamily="18" charset="0"/>
                <a:cs typeface="Times New Roman" pitchFamily="18" charset="0"/>
              </a:rPr>
              <a:t>as per </a:t>
            </a:r>
            <a:r>
              <a:rPr lang="en-US" dirty="0" smtClean="0">
                <a:latin typeface="Times New Roman" pitchFamily="18" charset="0"/>
                <a:cs typeface="Times New Roman" pitchFamily="18" charset="0"/>
              </a:rPr>
              <a:t>the opinion </a:t>
            </a:r>
            <a:r>
              <a:rPr lang="en-US" dirty="0">
                <a:latin typeface="Times New Roman" pitchFamily="18" charset="0"/>
                <a:cs typeface="Times New Roman" pitchFamily="18" charset="0"/>
              </a:rPr>
              <a:t>of the people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The collective opinion of the many people on the </a:t>
            </a:r>
            <a:r>
              <a:rPr lang="en-US" dirty="0">
                <a:latin typeface="Times New Roman" pitchFamily="18" charset="0"/>
                <a:cs typeface="Times New Roman" pitchFamily="18" charset="0"/>
              </a:rPr>
              <a:t>same issue, problem, etc., </a:t>
            </a:r>
            <a:r>
              <a:rPr lang="en-US" dirty="0" smtClean="0">
                <a:latin typeface="Times New Roman" pitchFamily="18" charset="0"/>
                <a:cs typeface="Times New Roman" pitchFamily="18" charset="0"/>
              </a:rPr>
              <a:t>especially as </a:t>
            </a:r>
            <a:r>
              <a:rPr lang="en-US" dirty="0">
                <a:latin typeface="Times New Roman" pitchFamily="18" charset="0"/>
                <a:cs typeface="Times New Roman" pitchFamily="18" charset="0"/>
              </a:rPr>
              <a:t>a guide to action, decision, or the like.</a:t>
            </a:r>
          </a:p>
          <a:p>
            <a:endParaRPr lang="en-US" dirty="0"/>
          </a:p>
          <a:p>
            <a:endParaRPr lang="en-US" dirty="0" smtClean="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40538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Times New Roman" pitchFamily="18" charset="0"/>
                <a:cs typeface="Times New Roman" pitchFamily="18" charset="0"/>
              </a:rPr>
              <a:t>Meanings</a:t>
            </a:r>
            <a:br>
              <a:rPr lang="en-US" sz="28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Three different meanings attached to it;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means what </a:t>
            </a:r>
            <a:r>
              <a:rPr lang="en-US" dirty="0" smtClean="0">
                <a:latin typeface="Times New Roman" pitchFamily="18" charset="0"/>
                <a:cs typeface="Times New Roman" pitchFamily="18" charset="0"/>
              </a:rPr>
              <a:t>the increasing interest  of people in statecraft or  </a:t>
            </a:r>
            <a:r>
              <a:rPr lang="en-US" dirty="0">
                <a:latin typeface="Times New Roman" pitchFamily="18" charset="0"/>
                <a:cs typeface="Times New Roman" pitchFamily="18" charset="0"/>
              </a:rPr>
              <a:t>the political events happening around them. </a:t>
            </a:r>
          </a:p>
          <a:p>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relates to the views people entertain regarding the policies of the government and how they are implemented.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not only a majority decision. Sometimes it may be a minority decision of the people. </a:t>
            </a:r>
          </a:p>
          <a:p>
            <a:r>
              <a:rPr lang="en-US" dirty="0" smtClean="0">
                <a:latin typeface="Times New Roman" pitchFamily="18" charset="0"/>
                <a:cs typeface="Times New Roman" pitchFamily="18" charset="0"/>
              </a:rPr>
              <a:t>Public </a:t>
            </a:r>
            <a:r>
              <a:rPr lang="en-US" dirty="0">
                <a:latin typeface="Times New Roman" pitchFamily="18" charset="0"/>
                <a:cs typeface="Times New Roman" pitchFamily="18" charset="0"/>
              </a:rPr>
              <a:t>opinion is an expression of the general population's thoughts on a particular issue</a:t>
            </a:r>
          </a:p>
          <a:p>
            <a:endParaRPr lang="en-US" dirty="0"/>
          </a:p>
        </p:txBody>
      </p:sp>
    </p:spTree>
    <p:extLst>
      <p:ext uri="{BB962C8B-B14F-4D97-AF65-F5344CB8AC3E}">
        <p14:creationId xmlns:p14="http://schemas.microsoft.com/office/powerpoint/2010/main" val="1313075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278563"/>
          </a:xfrm>
        </p:spPr>
        <p:txBody>
          <a:bodyPr>
            <a:normAutofit/>
          </a:bodyPr>
          <a:lstStyle/>
          <a:p>
            <a:pPr marL="114300" indent="0">
              <a:buNone/>
            </a:pPr>
            <a:endParaRPr lang="en-US" dirty="0" smtClean="0"/>
          </a:p>
          <a:p>
            <a:pPr algn="just"/>
            <a:r>
              <a:rPr lang="en-US" sz="2800" dirty="0" smtClean="0">
                <a:latin typeface="Times New Roman" pitchFamily="18" charset="0"/>
                <a:cs typeface="Times New Roman" pitchFamily="18" charset="0"/>
              </a:rPr>
              <a:t>Public </a:t>
            </a:r>
            <a:r>
              <a:rPr lang="en-US" sz="2800" dirty="0">
                <a:latin typeface="Times New Roman" pitchFamily="18" charset="0"/>
                <a:cs typeface="Times New Roman" pitchFamily="18" charset="0"/>
              </a:rPr>
              <a:t>opinion, an aggregate of the individual views, attitudes, and beliefs about a particular topic, expressed by a significant proportion of a community.  </a:t>
            </a:r>
            <a:r>
              <a:rPr lang="en-US" sz="2800" dirty="0" smtClean="0">
                <a:latin typeface="Times New Roman" pitchFamily="18" charset="0"/>
                <a:cs typeface="Times New Roman" pitchFamily="18" charset="0"/>
              </a:rPr>
              <a:t>Some </a:t>
            </a:r>
            <a:r>
              <a:rPr lang="en-US" sz="2800" dirty="0">
                <a:latin typeface="Times New Roman" pitchFamily="18" charset="0"/>
                <a:cs typeface="Times New Roman" pitchFamily="18" charset="0"/>
              </a:rPr>
              <a:t>scholars treat the aggregate as a synthesis of the views of all or a certain segment of society; others regard it as a collection of many differing or opposing views.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influence of public opinion is not restricted to politics and elections. It is a powerful force in many other spheres, such as culture, fashion, literature and the arts, consumer spending, and marketing and public </a:t>
            </a:r>
            <a:r>
              <a:rPr lang="en-US" sz="2800" dirty="0" smtClean="0">
                <a:latin typeface="Times New Roman" pitchFamily="18" charset="0"/>
                <a:cs typeface="Times New Roman" pitchFamily="18" charset="0"/>
              </a:rPr>
              <a:t>relations. For example the clear illustration in this regard is the general perception of or society that </a:t>
            </a:r>
            <a:r>
              <a:rPr lang="en-US" sz="2800" dirty="0">
                <a:latin typeface="Times New Roman" pitchFamily="18" charset="0"/>
                <a:cs typeface="Times New Roman" pitchFamily="18" charset="0"/>
              </a:rPr>
              <a:t>I</a:t>
            </a:r>
            <a:r>
              <a:rPr lang="en-US" sz="2800" dirty="0" smtClean="0">
                <a:latin typeface="Times New Roman" pitchFamily="18" charset="0"/>
                <a:cs typeface="Times New Roman" pitchFamily="18" charset="0"/>
              </a:rPr>
              <a:t>slamisation is inevitable  in Pakistan.</a:t>
            </a:r>
            <a:endParaRPr lang="en-US" sz="2800" dirty="0">
              <a:latin typeface="Times New Roman" pitchFamily="18" charset="0"/>
              <a:cs typeface="Times New Roman" pitchFamily="18" charset="0"/>
            </a:endParaRPr>
          </a:p>
          <a:p>
            <a:pPr marL="11430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516275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Definitions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Lord Brice: It is commonly used to denote the aggregate of the views men hold regarding matters that affect of interests the community.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Morris Ginsburg: Public opinion is a social product due to the interaction of many minds.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L.W.Doob</a:t>
            </a:r>
            <a:r>
              <a:rPr lang="en-US" dirty="0">
                <a:latin typeface="Times New Roman" pitchFamily="18" charset="0"/>
                <a:cs typeface="Times New Roman" pitchFamily="18" charset="0"/>
              </a:rPr>
              <a:t>: public Opinion refers to people’s attitude on an issue when they are members of the same social group. </a:t>
            </a:r>
          </a:p>
          <a:p>
            <a:pPr algn="just"/>
            <a:r>
              <a:rPr lang="en-US" dirty="0" smtClean="0">
                <a:latin typeface="Times New Roman" pitchFamily="18" charset="0"/>
                <a:cs typeface="Times New Roman" pitchFamily="18" charset="0"/>
              </a:rPr>
              <a:t>Kimball </a:t>
            </a:r>
            <a:r>
              <a:rPr lang="en-US" dirty="0">
                <a:latin typeface="Times New Roman" pitchFamily="18" charset="0"/>
                <a:cs typeface="Times New Roman" pitchFamily="18" charset="0"/>
              </a:rPr>
              <a:t>Young : Public Opinion consists of the opinion held by the public at a certain date.</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27017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Generally speaking…….</a:t>
            </a:r>
            <a:endParaRPr lang="en-US" dirty="0"/>
          </a:p>
        </p:txBody>
      </p:sp>
      <p:sp>
        <p:nvSpPr>
          <p:cNvPr id="3" name="Content Placeholder 2"/>
          <p:cNvSpPr>
            <a:spLocks noGrp="1"/>
          </p:cNvSpPr>
          <p:nvPr>
            <p:ph idx="1"/>
          </p:nvPr>
        </p:nvSpPr>
        <p:spPr/>
        <p:txBody>
          <a:bodyPr/>
          <a:lstStyle/>
          <a:p>
            <a:r>
              <a:rPr lang="en-US" dirty="0" smtClean="0"/>
              <a:t>The public opinion is  the views of the people but it does not imply the unanimous verdict as people can rarely  develop complete consensus on ay issue. In fact, public opinion is the people’s formed in the general interest. </a:t>
            </a:r>
          </a:p>
          <a:p>
            <a:r>
              <a:rPr lang="en-US" dirty="0" smtClean="0"/>
              <a:t>The opinion of the majority.</a:t>
            </a:r>
            <a:endParaRPr lang="en-US" dirty="0"/>
          </a:p>
        </p:txBody>
      </p:sp>
    </p:spTree>
    <p:extLst>
      <p:ext uri="{BB962C8B-B14F-4D97-AF65-F5344CB8AC3E}">
        <p14:creationId xmlns:p14="http://schemas.microsoft.com/office/powerpoint/2010/main" val="739770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needs to be majority decision.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always active and dynamic. </a:t>
            </a:r>
          </a:p>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always aims at the promotion of the good and intended for the general welfare of the nation</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It </a:t>
            </a:r>
            <a:r>
              <a:rPr lang="en-US" dirty="0">
                <a:latin typeface="Times New Roman" pitchFamily="18" charset="0"/>
                <a:cs typeface="Times New Roman" pitchFamily="18" charset="0"/>
              </a:rPr>
              <a:t>is base of legitimacy.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secured and protected in democracy.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implies existence of freedom of opinion and discussion.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63393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Modes  of Public Opinion: Formation &amp;</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Expression of  Public  Opinion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Propaganda  performs an important role in formulating &amp; expressing  public opinion.</a:t>
            </a:r>
          </a:p>
          <a:p>
            <a:r>
              <a:rPr lang="en-US" sz="2000" dirty="0" smtClean="0">
                <a:latin typeface="Times New Roman" pitchFamily="18" charset="0"/>
                <a:cs typeface="Times New Roman" pitchFamily="18" charset="0"/>
              </a:rPr>
              <a:t>Huge amount needed to spent on propaganda by political parties.</a:t>
            </a:r>
          </a:p>
          <a:p>
            <a:r>
              <a:rPr lang="en-US" sz="2000" dirty="0" smtClean="0">
                <a:latin typeface="Times New Roman" pitchFamily="18" charset="0"/>
                <a:cs typeface="Times New Roman" pitchFamily="18" charset="0"/>
              </a:rPr>
              <a:t>Propaganda </a:t>
            </a:r>
            <a:r>
              <a:rPr lang="en-US" sz="2000" dirty="0">
                <a:latin typeface="Times New Roman" pitchFamily="18" charset="0"/>
                <a:cs typeface="Times New Roman" pitchFamily="18" charset="0"/>
              </a:rPr>
              <a:t>is </a:t>
            </a: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most effective </a:t>
            </a:r>
            <a:r>
              <a:rPr lang="en-US" sz="2000" dirty="0" smtClean="0">
                <a:latin typeface="Times New Roman" pitchFamily="18" charset="0"/>
                <a:cs typeface="Times New Roman" pitchFamily="18" charset="0"/>
              </a:rPr>
              <a:t> mode of flow regarding  information.</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Different channels &amp; modes  used by the ;</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Political parties</a:t>
            </a:r>
          </a:p>
          <a:p>
            <a:r>
              <a:rPr lang="en-US" sz="2000" dirty="0" smtClean="0">
                <a:latin typeface="Times New Roman" pitchFamily="18" charset="0"/>
                <a:cs typeface="Times New Roman" pitchFamily="18" charset="0"/>
              </a:rPr>
              <a:t>Interest Groups</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Government agencies  etc. ,to shape public opinion and mode of its expression</a:t>
            </a:r>
          </a:p>
          <a:p>
            <a:endParaRPr lang="en-US" dirty="0"/>
          </a:p>
        </p:txBody>
      </p:sp>
    </p:spTree>
    <p:extLst>
      <p:ext uri="{BB962C8B-B14F-4D97-AF65-F5344CB8AC3E}">
        <p14:creationId xmlns:p14="http://schemas.microsoft.com/office/powerpoint/2010/main" val="1102528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a:t>
            </a:r>
            <a:r>
              <a:rPr lang="en-US" dirty="0"/>
              <a:t> </a:t>
            </a:r>
            <a:r>
              <a:rPr lang="en-US" dirty="0" smtClean="0"/>
              <a:t>Observation and links of individuals </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 Family; It </a:t>
            </a:r>
            <a:r>
              <a:rPr lang="en-US" dirty="0">
                <a:latin typeface="Times New Roman" pitchFamily="18" charset="0"/>
                <a:cs typeface="Times New Roman" pitchFamily="18" charset="0"/>
              </a:rPr>
              <a:t>is the first center where public opinion is formed. The family is the first which influences the individual. The home where an individual borne always influences the habits, likes, dislikes &amp; manifests them in his subsequent life.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with this manifestations that he emerges in the society and learn to co-operate and non- cooperate with others.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There are various families wherein a person has formed his opinion according to the influence of the family and his regulated in future.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3924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131</TotalTime>
  <Words>1088</Words>
  <Application>Microsoft Office PowerPoint</Application>
  <PresentationFormat>On-screen Show (4:3)</PresentationFormat>
  <Paragraphs>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Apothecary</vt:lpstr>
      <vt:lpstr>Public Opinion</vt:lpstr>
      <vt:lpstr>Introduction</vt:lpstr>
      <vt:lpstr>Meanings Three different meanings attached to it;</vt:lpstr>
      <vt:lpstr>PowerPoint Presentation</vt:lpstr>
      <vt:lpstr>Definitions</vt:lpstr>
      <vt:lpstr>Generally speaking…….</vt:lpstr>
      <vt:lpstr>Features</vt:lpstr>
      <vt:lpstr>Modes  of Public Opinion: Formation &amp;  Expression of  Public  Opinion</vt:lpstr>
      <vt:lpstr>Personal  Observation and links of individuals </vt:lpstr>
      <vt:lpstr>PowerPoint Presentation</vt:lpstr>
      <vt:lpstr>Continue…………..</vt:lpstr>
      <vt:lpstr>Continued………….</vt:lpstr>
      <vt:lpstr>Continued</vt:lpstr>
      <vt:lpstr>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toshiba</cp:lastModifiedBy>
  <cp:revision>14</cp:revision>
  <dcterms:modified xsi:type="dcterms:W3CDTF">2020-05-06T21:14:54Z</dcterms:modified>
</cp:coreProperties>
</file>